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5"/>
  </p:notesMasterIdLst>
  <p:handoutMasterIdLst>
    <p:handoutMasterId r:id="rId16"/>
  </p:handoutMasterIdLst>
  <p:sldIdLst>
    <p:sldId id="256" r:id="rId6"/>
    <p:sldId id="260" r:id="rId7"/>
    <p:sldId id="265" r:id="rId8"/>
    <p:sldId id="266" r:id="rId9"/>
    <p:sldId id="267" r:id="rId10"/>
    <p:sldId id="262" r:id="rId11"/>
    <p:sldId id="269" r:id="rId12"/>
    <p:sldId id="268" r:id="rId13"/>
    <p:sldId id="257" r:id="rId1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156635"/>
    <a:srgbClr val="762123"/>
    <a:srgbClr val="EC821C"/>
    <a:srgbClr val="CBF5DC"/>
    <a:srgbClr val="93E9B6"/>
    <a:srgbClr val="F6C798"/>
    <a:srgbClr val="E49C9E"/>
    <a:srgbClr val="156834"/>
    <a:srgbClr val="DA7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79" autoAdjust="0"/>
    <p:restoredTop sz="93381" autoAdjust="0"/>
  </p:normalViewPr>
  <p:slideViewPr>
    <p:cSldViewPr>
      <p:cViewPr varScale="1">
        <p:scale>
          <a:sx n="116" d="100"/>
          <a:sy n="116" d="100"/>
        </p:scale>
        <p:origin x="592"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6/2/19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6/2/19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ocs.google.com/document/d/1HaMpUNUxNxiu8yLDvP2jCZ-gXiHwkGRynMd2J3Q67Jw/edi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723901" y="4076486"/>
            <a:ext cx="7696199" cy="990600"/>
          </a:xfrm>
        </p:spPr>
        <p:txBody>
          <a:bodyPr/>
          <a:lstStyle/>
          <a:p>
            <a:r>
              <a:rPr lang="en-US" sz="1600" dirty="0">
                <a:latin typeface="+mn-lt"/>
              </a:rPr>
              <a:t>Boasiako Ohene Antwi, Wilson </a:t>
            </a:r>
            <a:r>
              <a:rPr lang="en-US" sz="1600" dirty="0" err="1">
                <a:latin typeface="+mn-lt"/>
              </a:rPr>
              <a:t>Agyare</a:t>
            </a:r>
            <a:r>
              <a:rPr lang="en-US" sz="1600" dirty="0">
                <a:latin typeface="+mn-lt"/>
              </a:rPr>
              <a:t> and Fred </a:t>
            </a:r>
            <a:r>
              <a:rPr lang="en-US" sz="1600" dirty="0" err="1">
                <a:latin typeface="+mn-lt"/>
              </a:rPr>
              <a:t>Kizito</a:t>
            </a:r>
            <a:endParaRPr lang="en-US" sz="1600" dirty="0">
              <a:latin typeface="+mn-lt"/>
            </a:endParaRPr>
          </a:p>
          <a:p>
            <a:r>
              <a:rPr lang="en-US" sz="1600" dirty="0">
                <a:latin typeface="+mn-lt"/>
              </a:rPr>
              <a:t>KNUST, IITA</a:t>
            </a:r>
          </a:p>
        </p:txBody>
      </p:sp>
      <p:sp>
        <p:nvSpPr>
          <p:cNvPr id="8" name="Text Placeholder 1">
            <a:extLst>
              <a:ext uri="{FF2B5EF4-FFF2-40B4-BE49-F238E27FC236}">
                <a16:creationId xmlns:a16="http://schemas.microsoft.com/office/drawing/2014/main" id="{093D7771-5121-7B4D-9293-8C3CB8FA5736}"/>
              </a:ext>
            </a:extLst>
          </p:cNvPr>
          <p:cNvSpPr>
            <a:spLocks noGrp="1"/>
          </p:cNvSpPr>
          <p:nvPr>
            <p:ph type="body" sz="quarter" idx="11"/>
          </p:nvPr>
        </p:nvSpPr>
        <p:spPr>
          <a:xfrm>
            <a:off x="152400" y="1371600"/>
            <a:ext cx="8763000" cy="1371600"/>
          </a:xfrm>
        </p:spPr>
        <p:txBody>
          <a:bodyPr/>
          <a:lstStyle/>
          <a:p>
            <a:r>
              <a:rPr lang="en-US" sz="2800" b="1" dirty="0">
                <a:latin typeface="+mn-lt"/>
              </a:rPr>
              <a:t>Ghana - activity 1.2.1</a:t>
            </a:r>
            <a:endParaRPr lang="en-US" sz="2800" dirty="0">
              <a:latin typeface="+mn-lt"/>
            </a:endParaRPr>
          </a:p>
          <a:p>
            <a:r>
              <a:rPr lang="en-US" sz="2000" dirty="0">
                <a:latin typeface="+mn-lt"/>
              </a:rPr>
              <a:t>Test and disseminate land, soil and integrated land-soil technologies and practices to improve and sustain productivity and ecosystems services at the farm and landscape/watershed levels </a:t>
            </a:r>
          </a:p>
        </p:txBody>
      </p:sp>
    </p:spTree>
    <p:extLst>
      <p:ext uri="{BB962C8B-B14F-4D97-AF65-F5344CB8AC3E}">
        <p14:creationId xmlns:p14="http://schemas.microsoft.com/office/powerpoint/2010/main" val="243903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2"/>
          </p:nvPr>
        </p:nvSpPr>
        <p:spPr>
          <a:xfrm>
            <a:off x="1828800" y="914400"/>
            <a:ext cx="7162800" cy="457200"/>
          </a:xfrm>
        </p:spPr>
        <p:txBody>
          <a:bodyPr/>
          <a:lstStyle/>
          <a:p>
            <a:r>
              <a:rPr lang="en-US" sz="2400" b="1" dirty="0">
                <a:solidFill>
                  <a:srgbClr val="FF0000"/>
                </a:solidFill>
              </a:rPr>
              <a:t>INTRODUCTION - OUTCOME AND OUTPUTS</a:t>
            </a:r>
          </a:p>
        </p:txBody>
      </p:sp>
      <p:graphicFrame>
        <p:nvGraphicFramePr>
          <p:cNvPr id="4" name="Table 3"/>
          <p:cNvGraphicFramePr>
            <a:graphicFrameLocks noGrp="1"/>
          </p:cNvGraphicFramePr>
          <p:nvPr/>
        </p:nvGraphicFramePr>
        <p:xfrm>
          <a:off x="457200" y="1295400"/>
          <a:ext cx="8534399" cy="91440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7315199">
                  <a:extLst>
                    <a:ext uri="{9D8B030D-6E8A-4147-A177-3AD203B41FA5}">
                      <a16:colId xmlns:a16="http://schemas.microsoft.com/office/drawing/2014/main" val="20001"/>
                    </a:ext>
                  </a:extLst>
                </a:gridCol>
              </a:tblGrid>
              <a:tr h="571500">
                <a:tc>
                  <a:txBody>
                    <a:bodyPr/>
                    <a:lstStyle/>
                    <a:p>
                      <a:r>
                        <a:rPr lang="en-US" sz="1800" dirty="0">
                          <a:solidFill>
                            <a:schemeClr val="tx1"/>
                          </a:solidFill>
                        </a:rPr>
                        <a:t>OUTCOME</a:t>
                      </a:r>
                      <a:r>
                        <a:rPr lang="en-US" sz="1800" baseline="0" dirty="0">
                          <a:solidFill>
                            <a:schemeClr val="tx1"/>
                          </a:solidFill>
                        </a:rPr>
                        <a:t> </a:t>
                      </a:r>
                      <a:r>
                        <a:rPr lang="en-US" sz="1800" dirty="0">
                          <a:solidFill>
                            <a:schemeClr val="tx1"/>
                          </a:solidFill>
                        </a:rPr>
                        <a:t>NO.</a:t>
                      </a:r>
                      <a:r>
                        <a:rPr lang="en-US" sz="1800" baseline="0" dirty="0">
                          <a:solidFill>
                            <a:schemeClr val="tx1"/>
                          </a:solidFill>
                        </a:rPr>
                        <a:t> </a:t>
                      </a:r>
                      <a:r>
                        <a:rPr lang="en-US" sz="1800" dirty="0">
                          <a:solidFill>
                            <a:schemeClr val="tx1"/>
                          </a:solidFill>
                        </a:rPr>
                        <a:t>1.2 </a:t>
                      </a:r>
                    </a:p>
                  </a:txBody>
                  <a:tcPr/>
                </a:tc>
                <a:tc>
                  <a:txBody>
                    <a:bodyPr/>
                    <a:lstStyle/>
                    <a:p>
                      <a:r>
                        <a:rPr lang="en-US" sz="1800" b="1" kern="1200" dirty="0">
                          <a:solidFill>
                            <a:schemeClr val="tx1"/>
                          </a:solidFill>
                          <a:latin typeface="+mn-lt"/>
                          <a:ea typeface="+mn-ea"/>
                          <a:cs typeface="+mn-cs"/>
                        </a:rPr>
                        <a:t>Farmers and farming communities in project area  practicing more productive, resilient, profitable and sustainably intensified crop-livestock systems linked to markets.</a:t>
                      </a:r>
                      <a:endParaRPr lang="en-US" dirty="0">
                        <a:solidFill>
                          <a:schemeClr val="tx1"/>
                        </a:solidFill>
                      </a:endParaRPr>
                    </a:p>
                  </a:txBody>
                  <a:tcPr/>
                </a:tc>
                <a:extLst>
                  <a:ext uri="{0D108BD9-81ED-4DB2-BD59-A6C34878D82A}">
                    <a16:rowId xmlns:a16="http://schemas.microsoft.com/office/drawing/2014/main" val="10000"/>
                  </a:ext>
                </a:extLst>
              </a:tr>
            </a:tbl>
          </a:graphicData>
        </a:graphic>
      </p:graphicFrame>
      <p:graphicFrame>
        <p:nvGraphicFramePr>
          <p:cNvPr id="5" name="Table 4"/>
          <p:cNvGraphicFramePr>
            <a:graphicFrameLocks noGrp="1"/>
          </p:cNvGraphicFramePr>
          <p:nvPr/>
        </p:nvGraphicFramePr>
        <p:xfrm>
          <a:off x="609601" y="2743200"/>
          <a:ext cx="8534399" cy="118872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0000"/>
                    </a:ext>
                  </a:extLst>
                </a:gridCol>
                <a:gridCol w="7391399">
                  <a:extLst>
                    <a:ext uri="{9D8B030D-6E8A-4147-A177-3AD203B41FA5}">
                      <a16:colId xmlns:a16="http://schemas.microsoft.com/office/drawing/2014/main" val="20001"/>
                    </a:ext>
                  </a:extLst>
                </a:gridCol>
              </a:tblGrid>
              <a:tr h="304800">
                <a:tc>
                  <a:txBody>
                    <a:bodyPr/>
                    <a:lstStyle/>
                    <a:p>
                      <a:r>
                        <a:rPr lang="en-US" sz="1800" dirty="0">
                          <a:solidFill>
                            <a:schemeClr val="tx1"/>
                          </a:solidFill>
                        </a:rPr>
                        <a:t>OUTPUT 2.1</a:t>
                      </a:r>
                    </a:p>
                  </a:txBody>
                  <a:tcPr/>
                </a:tc>
                <a:tc>
                  <a:txBody>
                    <a:bodyPr/>
                    <a:lstStyle/>
                    <a:p>
                      <a:r>
                        <a:rPr lang="en-US" sz="1800" b="1" kern="1200" dirty="0">
                          <a:solidFill>
                            <a:schemeClr val="tx1"/>
                          </a:solidFill>
                          <a:latin typeface="+mn-lt"/>
                          <a:ea typeface="+mn-ea"/>
                          <a:cs typeface="+mn-cs"/>
                        </a:rPr>
                        <a:t>Integrated management practices and innovations to improve and sustain productivity and ecosystems services of the soil, land, water, and vegetation resources are developed and disseminated with farmers and development partners in the intervention communities</a:t>
                      </a:r>
                      <a:endParaRPr lang="en-US" dirty="0">
                        <a:solidFill>
                          <a:schemeClr val="tx1"/>
                        </a:solidFill>
                      </a:endParaRPr>
                    </a:p>
                  </a:txBody>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nvGraphicFramePr>
        <p:xfrm>
          <a:off x="609601" y="4495800"/>
          <a:ext cx="8534399" cy="201168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0000"/>
                    </a:ext>
                  </a:extLst>
                </a:gridCol>
                <a:gridCol w="7391399">
                  <a:extLst>
                    <a:ext uri="{9D8B030D-6E8A-4147-A177-3AD203B41FA5}">
                      <a16:colId xmlns:a16="http://schemas.microsoft.com/office/drawing/2014/main" val="20001"/>
                    </a:ext>
                  </a:extLst>
                </a:gridCol>
              </a:tblGrid>
              <a:tr h="304800">
                <a:tc>
                  <a:txBody>
                    <a:bodyPr/>
                    <a:lstStyle/>
                    <a:p>
                      <a:r>
                        <a:rPr lang="en-US" sz="1800" dirty="0">
                          <a:solidFill>
                            <a:schemeClr val="tx1"/>
                          </a:solidFill>
                        </a:rPr>
                        <a:t>Activity</a:t>
                      </a:r>
                      <a:r>
                        <a:rPr lang="en-US" sz="1800" baseline="0" dirty="0">
                          <a:solidFill>
                            <a:schemeClr val="tx1"/>
                          </a:solidFill>
                        </a:rPr>
                        <a:t> </a:t>
                      </a:r>
                      <a:r>
                        <a:rPr lang="en-US" sz="1800" dirty="0">
                          <a:solidFill>
                            <a:schemeClr val="tx1"/>
                          </a:solidFill>
                        </a:rPr>
                        <a:t>2.1</a:t>
                      </a:r>
                    </a:p>
                  </a:txBody>
                  <a:tcPr/>
                </a:tc>
                <a:tc>
                  <a:txBody>
                    <a:bodyPr/>
                    <a:lstStyle/>
                    <a:p>
                      <a:r>
                        <a:rPr lang="en-GB" sz="1800" b="1" kern="1200" dirty="0">
                          <a:solidFill>
                            <a:schemeClr val="tx1"/>
                          </a:solidFill>
                          <a:latin typeface="+mn-lt"/>
                          <a:ea typeface="+mn-ea"/>
                          <a:cs typeface="+mn-cs"/>
                        </a:rPr>
                        <a:t>Test and disseminate integrated land‒soil technologies and practices to improve and sustain productivity and ecosystems services at the farm and landscape/watershed levels.</a:t>
                      </a:r>
                    </a:p>
                    <a:p>
                      <a:endParaRPr lang="en-US" sz="1800" b="1" kern="1200" dirty="0">
                        <a:solidFill>
                          <a:schemeClr val="tx1"/>
                        </a:solidFill>
                        <a:latin typeface="+mn-lt"/>
                        <a:ea typeface="+mn-ea"/>
                        <a:cs typeface="+mn-cs"/>
                      </a:endParaRPr>
                    </a:p>
                    <a:p>
                      <a:pPr>
                        <a:buFont typeface="Arial" pitchFamily="34" charset="0"/>
                        <a:buChar char="•"/>
                      </a:pPr>
                      <a:r>
                        <a:rPr lang="en-US" sz="1800" b="1" kern="1200" dirty="0">
                          <a:solidFill>
                            <a:schemeClr val="tx1"/>
                          </a:solidFill>
                          <a:latin typeface="+mn-lt"/>
                          <a:ea typeface="+mn-ea"/>
                          <a:cs typeface="+mn-cs"/>
                        </a:rPr>
                        <a:t>IITA led activity in Ghana in collaboration with KNUST. </a:t>
                      </a:r>
                    </a:p>
                    <a:p>
                      <a:pPr>
                        <a:buFont typeface="Arial" pitchFamily="34" charset="0"/>
                        <a:buChar char="•"/>
                      </a:pPr>
                      <a:r>
                        <a:rPr lang="en-US" sz="1800" b="1" kern="1200" dirty="0">
                          <a:solidFill>
                            <a:schemeClr val="tx1"/>
                          </a:solidFill>
                          <a:latin typeface="+mn-lt"/>
                          <a:ea typeface="+mn-ea"/>
                          <a:cs typeface="+mn-cs"/>
                        </a:rPr>
                        <a:t> 4 sub-activities associated with this work. Progress made during this reporting period are presented</a:t>
                      </a:r>
                      <a:endParaRPr lang="en-US" dirty="0">
                        <a:solidFill>
                          <a:schemeClr val="tx1"/>
                        </a:solidFill>
                      </a:endParaRPr>
                    </a:p>
                  </a:txBody>
                  <a:tcPr/>
                </a:tc>
                <a:extLst>
                  <a:ext uri="{0D108BD9-81ED-4DB2-BD59-A6C34878D82A}">
                    <a16:rowId xmlns:a16="http://schemas.microsoft.com/office/drawing/2014/main" val="10000"/>
                  </a:ext>
                </a:extLst>
              </a:tr>
            </a:tbl>
          </a:graphicData>
        </a:graphic>
      </p:graphicFrame>
      <p:sp>
        <p:nvSpPr>
          <p:cNvPr id="10" name="Down Arrow 9"/>
          <p:cNvSpPr/>
          <p:nvPr/>
        </p:nvSpPr>
        <p:spPr>
          <a:xfrm>
            <a:off x="4648200" y="2209800"/>
            <a:ext cx="533400" cy="5334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4648200" y="3962400"/>
            <a:ext cx="533400" cy="5334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2"/>
          </p:nvPr>
        </p:nvSpPr>
        <p:spPr>
          <a:xfrm>
            <a:off x="1981200" y="762000"/>
            <a:ext cx="7162800" cy="457200"/>
          </a:xfrm>
        </p:spPr>
        <p:txBody>
          <a:bodyPr/>
          <a:lstStyle/>
          <a:p>
            <a:r>
              <a:rPr lang="en-US" sz="2400" b="1" dirty="0">
                <a:solidFill>
                  <a:srgbClr val="FF0000"/>
                </a:solidFill>
              </a:rPr>
              <a:t>DELIVERABLES AND LINKAGES</a:t>
            </a:r>
          </a:p>
        </p:txBody>
      </p:sp>
      <p:graphicFrame>
        <p:nvGraphicFramePr>
          <p:cNvPr id="4" name="Table 3"/>
          <p:cNvGraphicFramePr>
            <a:graphicFrameLocks noGrp="1"/>
          </p:cNvGraphicFramePr>
          <p:nvPr/>
        </p:nvGraphicFramePr>
        <p:xfrm>
          <a:off x="457200" y="1295400"/>
          <a:ext cx="8534399" cy="143256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7315199">
                  <a:extLst>
                    <a:ext uri="{9D8B030D-6E8A-4147-A177-3AD203B41FA5}">
                      <a16:colId xmlns:a16="http://schemas.microsoft.com/office/drawing/2014/main" val="20001"/>
                    </a:ext>
                  </a:extLst>
                </a:gridCol>
              </a:tblGrid>
              <a:tr h="571500">
                <a:tc>
                  <a:txBody>
                    <a:bodyPr/>
                    <a:lstStyle/>
                    <a:p>
                      <a:r>
                        <a:rPr lang="en-US" sz="1800" b="1" dirty="0">
                          <a:solidFill>
                            <a:schemeClr val="tx1"/>
                          </a:solidFill>
                        </a:rPr>
                        <a:t>Sub-activity GH121-1801</a:t>
                      </a:r>
                      <a:endParaRPr lang="en-US" sz="1800" dirty="0">
                        <a:solidFill>
                          <a:schemeClr val="tx1"/>
                        </a:solidFill>
                      </a:endParaRPr>
                    </a:p>
                  </a:txBody>
                  <a:tcPr/>
                </a:tc>
                <a:tc>
                  <a:txBody>
                    <a:bodyPr/>
                    <a:lstStyle/>
                    <a:p>
                      <a:r>
                        <a:rPr lang="en-US" sz="1800" b="1" dirty="0">
                          <a:solidFill>
                            <a:schemeClr val="tx1"/>
                          </a:solidFill>
                        </a:rPr>
                        <a:t>Assess impact of SWC  interventions on soil moisture and nutrient fluxes for crop productivity within farming systems across an agro-ecological gradient while capturing gender and socio-economic dynamics of target beneficiaries for climate risk adaptation   </a:t>
                      </a:r>
                      <a:r>
                        <a:rPr lang="en-US" sz="1600" b="1" dirty="0">
                          <a:solidFill>
                            <a:schemeClr val="tx1"/>
                          </a:solidFill>
                        </a:rPr>
                        <a:t>(Sites : Upper East Region, Ghana: </a:t>
                      </a:r>
                      <a:r>
                        <a:rPr lang="en-US" sz="1600" b="1" dirty="0" err="1">
                          <a:solidFill>
                            <a:schemeClr val="tx1"/>
                          </a:solidFill>
                        </a:rPr>
                        <a:t>Bonia</a:t>
                      </a:r>
                      <a:r>
                        <a:rPr lang="en-US" sz="1600" b="1" dirty="0">
                          <a:solidFill>
                            <a:schemeClr val="tx1"/>
                          </a:solidFill>
                        </a:rPr>
                        <a:t> and </a:t>
                      </a:r>
                      <a:r>
                        <a:rPr lang="en-US" sz="1600" b="1" dirty="0" err="1">
                          <a:solidFill>
                            <a:schemeClr val="tx1"/>
                          </a:solidFill>
                        </a:rPr>
                        <a:t>Nyangua</a:t>
                      </a:r>
                      <a:r>
                        <a:rPr lang="en-US" sz="1600" b="1" dirty="0">
                          <a:solidFill>
                            <a:schemeClr val="tx1"/>
                          </a:solidFill>
                        </a:rPr>
                        <a:t>, Northern Region: </a:t>
                      </a:r>
                      <a:r>
                        <a:rPr lang="en-US" sz="1600" b="1" dirty="0" err="1">
                          <a:solidFill>
                            <a:schemeClr val="tx1"/>
                          </a:solidFill>
                        </a:rPr>
                        <a:t>Duko</a:t>
                      </a:r>
                      <a:r>
                        <a:rPr lang="en-US" sz="1600" b="1" dirty="0">
                          <a:solidFill>
                            <a:schemeClr val="tx1"/>
                          </a:solidFill>
                        </a:rPr>
                        <a:t>, </a:t>
                      </a:r>
                      <a:r>
                        <a:rPr lang="en-US" sz="1600" b="1" dirty="0" err="1">
                          <a:solidFill>
                            <a:schemeClr val="tx1"/>
                          </a:solidFill>
                        </a:rPr>
                        <a:t>Tibali</a:t>
                      </a:r>
                      <a:r>
                        <a:rPr lang="en-US" sz="1600" b="1" dirty="0">
                          <a:solidFill>
                            <a:schemeClr val="tx1"/>
                          </a:solidFill>
                        </a:rPr>
                        <a:t> and </a:t>
                      </a:r>
                      <a:r>
                        <a:rPr lang="en-US" sz="1600" b="1" dirty="0" err="1">
                          <a:solidFill>
                            <a:schemeClr val="tx1"/>
                          </a:solidFill>
                        </a:rPr>
                        <a:t>Chehoy</a:t>
                      </a:r>
                      <a:endParaRPr lang="en-US" sz="1800" b="1" dirty="0">
                        <a:solidFill>
                          <a:schemeClr val="tx1"/>
                        </a:solidFill>
                      </a:endParaRPr>
                    </a:p>
                  </a:txBody>
                  <a:tcPr/>
                </a:tc>
                <a:extLst>
                  <a:ext uri="{0D108BD9-81ED-4DB2-BD59-A6C34878D82A}">
                    <a16:rowId xmlns:a16="http://schemas.microsoft.com/office/drawing/2014/main" val="10000"/>
                  </a:ext>
                </a:extLst>
              </a:tr>
            </a:tbl>
          </a:graphicData>
        </a:graphic>
      </p:graphicFrame>
      <p:sp>
        <p:nvSpPr>
          <p:cNvPr id="11" name="Down Arrow 10"/>
          <p:cNvSpPr/>
          <p:nvPr/>
        </p:nvSpPr>
        <p:spPr>
          <a:xfrm rot="5400000">
            <a:off x="6477000" y="6019800"/>
            <a:ext cx="381000" cy="5334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p:cNvGraphicFramePr>
            <a:graphicFrameLocks noGrp="1"/>
          </p:cNvGraphicFramePr>
          <p:nvPr/>
        </p:nvGraphicFramePr>
        <p:xfrm>
          <a:off x="533400" y="3048000"/>
          <a:ext cx="8610600" cy="2468880"/>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Deliverables   </a:t>
                      </a:r>
                      <a:endParaRPr lang="en-US" sz="1800" b="1" kern="1200" dirty="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mn-lt"/>
                          <a:ea typeface="+mn-ea"/>
                          <a:cs typeface="+mn-cs"/>
                        </a:rPr>
                        <a:t>Sub-activity GH121-1801</a:t>
                      </a:r>
                      <a:endParaRPr lang="en-US" dirty="0"/>
                    </a:p>
                  </a:txBody>
                  <a:tcPr/>
                </a:tc>
                <a:tc>
                  <a:txBody>
                    <a:bodyPr/>
                    <a:lstStyle/>
                    <a:p>
                      <a:r>
                        <a:rPr lang="en-US" dirty="0"/>
                        <a:t>Linkages</a:t>
                      </a:r>
                    </a:p>
                  </a:txBody>
                  <a:tcPr/>
                </a:tc>
                <a:tc>
                  <a:txBody>
                    <a:bodyPr/>
                    <a:lstStyle/>
                    <a:p>
                      <a:r>
                        <a:rPr lang="en-US" dirty="0"/>
                        <a:t>Team</a:t>
                      </a:r>
                    </a:p>
                  </a:txBody>
                  <a:tcPr/>
                </a:tc>
                <a:extLst>
                  <a:ext uri="{0D108BD9-81ED-4DB2-BD59-A6C34878D82A}">
                    <a16:rowId xmlns:a16="http://schemas.microsoft.com/office/drawing/2014/main" val="10000"/>
                  </a:ext>
                </a:extLst>
              </a:tr>
              <a:tr h="1696720">
                <a:tc>
                  <a:txBody>
                    <a:bodyPr/>
                    <a:lstStyle/>
                    <a:p>
                      <a:pPr marL="228600" indent="-228600">
                        <a:buFont typeface="+mj-lt"/>
                        <a:buAutoNum type="arabicPeriod"/>
                      </a:pPr>
                      <a:r>
                        <a:rPr lang="en-GB" sz="1600" b="1" kern="1200" dirty="0">
                          <a:solidFill>
                            <a:schemeClr val="dk1"/>
                          </a:solidFill>
                          <a:latin typeface="+mn-lt"/>
                          <a:ea typeface="+mn-ea"/>
                          <a:cs typeface="+mn-cs"/>
                        </a:rPr>
                        <a:t>Soil-crop-water interactions rolled out and assessed at 2 project sites: Upper East (</a:t>
                      </a:r>
                      <a:r>
                        <a:rPr lang="en-GB" sz="1600" b="1" kern="1200" dirty="0" err="1">
                          <a:solidFill>
                            <a:schemeClr val="dk1"/>
                          </a:solidFill>
                          <a:latin typeface="+mn-lt"/>
                          <a:ea typeface="+mn-ea"/>
                          <a:cs typeface="+mn-cs"/>
                        </a:rPr>
                        <a:t>Bonia</a:t>
                      </a:r>
                      <a:r>
                        <a:rPr lang="en-GB" sz="1600" b="1" kern="1200" dirty="0">
                          <a:solidFill>
                            <a:schemeClr val="dk1"/>
                          </a:solidFill>
                          <a:latin typeface="+mn-lt"/>
                          <a:ea typeface="+mn-ea"/>
                          <a:cs typeface="+mn-cs"/>
                        </a:rPr>
                        <a:t> and </a:t>
                      </a:r>
                      <a:r>
                        <a:rPr lang="en-GB" sz="1600" b="1" kern="1200" dirty="0" err="1">
                          <a:solidFill>
                            <a:schemeClr val="dk1"/>
                          </a:solidFill>
                          <a:latin typeface="+mn-lt"/>
                          <a:ea typeface="+mn-ea"/>
                          <a:cs typeface="+mn-cs"/>
                        </a:rPr>
                        <a:t>Nyangua</a:t>
                      </a:r>
                      <a:r>
                        <a:rPr lang="en-GB" sz="1600" b="1" kern="1200" dirty="0">
                          <a:solidFill>
                            <a:schemeClr val="dk1"/>
                          </a:solidFill>
                          <a:latin typeface="+mn-lt"/>
                          <a:ea typeface="+mn-ea"/>
                          <a:cs typeface="+mn-cs"/>
                        </a:rPr>
                        <a:t>)</a:t>
                      </a:r>
                    </a:p>
                    <a:p>
                      <a:pPr marL="228600" indent="-228600">
                        <a:buFont typeface="+mj-lt"/>
                        <a:buAutoNum type="arabicPeriod"/>
                      </a:pPr>
                      <a:r>
                        <a:rPr lang="en-GB" sz="1600" b="1" kern="1200" dirty="0">
                          <a:solidFill>
                            <a:schemeClr val="dk1"/>
                          </a:solidFill>
                          <a:latin typeface="+mn-lt"/>
                          <a:ea typeface="+mn-ea"/>
                          <a:cs typeface="+mn-cs"/>
                        </a:rPr>
                        <a:t>Nutrient Dynamics assessed (Measured and Modelled)</a:t>
                      </a:r>
                      <a:endParaRPr lang="en-US" sz="1600" b="1" kern="1200" dirty="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rPr>
                        <a:t>(Time</a:t>
                      </a:r>
                      <a:r>
                        <a:rPr lang="en-US" sz="1600" baseline="0" dirty="0">
                          <a:solidFill>
                            <a:srgbClr val="FF0000"/>
                          </a:solidFill>
                        </a:rPr>
                        <a:t>frame</a:t>
                      </a:r>
                      <a:r>
                        <a:rPr lang="en-US" sz="1600" dirty="0">
                          <a:solidFill>
                            <a:srgbClr val="FF0000"/>
                          </a:solidFill>
                        </a:rPr>
                        <a:t> </a:t>
                      </a:r>
                      <a:r>
                        <a:rPr lang="en-GB" sz="1600" b="1" kern="1200" dirty="0">
                          <a:solidFill>
                            <a:srgbClr val="FF0000"/>
                          </a:solidFill>
                          <a:latin typeface="+mn-lt"/>
                          <a:ea typeface="+mn-ea"/>
                          <a:cs typeface="+mn-cs"/>
                        </a:rPr>
                        <a:t>July</a:t>
                      </a:r>
                      <a:r>
                        <a:rPr lang="en-GB" sz="1600" b="1" kern="1200" baseline="0" dirty="0">
                          <a:solidFill>
                            <a:srgbClr val="FF0000"/>
                          </a:solidFill>
                          <a:latin typeface="+mn-lt"/>
                          <a:ea typeface="+mn-ea"/>
                          <a:cs typeface="+mn-cs"/>
                        </a:rPr>
                        <a:t> </a:t>
                      </a:r>
                      <a:r>
                        <a:rPr lang="en-GB" sz="1600" b="1" kern="1200" dirty="0">
                          <a:solidFill>
                            <a:srgbClr val="FF0000"/>
                          </a:solidFill>
                          <a:latin typeface="+mn-lt"/>
                          <a:ea typeface="+mn-ea"/>
                          <a:cs typeface="+mn-cs"/>
                        </a:rPr>
                        <a:t>2018 – April 2019) </a:t>
                      </a:r>
                      <a:endParaRPr lang="en-US" sz="1600" b="1" kern="1200" dirty="0">
                        <a:solidFill>
                          <a:srgbClr val="FF0000"/>
                        </a:solidFill>
                        <a:latin typeface="+mn-lt"/>
                        <a:ea typeface="+mn-ea"/>
                        <a:cs typeface="+mn-cs"/>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t>The work is co-located</a:t>
                      </a:r>
                      <a:r>
                        <a:rPr lang="en-US" sz="1600" b="1" baseline="0" dirty="0"/>
                        <a:t> within in agronomic work sites. </a:t>
                      </a:r>
                      <a:r>
                        <a:rPr lang="en-US" sz="1600" b="1" dirty="0"/>
                        <a:t>Plot level integration</a:t>
                      </a:r>
                      <a:r>
                        <a:rPr lang="en-US" sz="1600" b="1" baseline="0" dirty="0"/>
                        <a:t>. </a:t>
                      </a:r>
                      <a:endParaRPr lang="en-US" sz="1600" b="1" dirty="0"/>
                    </a:p>
                  </a:txBody>
                  <a:tcPr/>
                </a:tc>
                <a:tc>
                  <a:txBody>
                    <a:bodyPr/>
                    <a:lstStyle/>
                    <a:p>
                      <a:pPr marL="228600" indent="-228600">
                        <a:buFont typeface="+mj-lt"/>
                        <a:buAutoNum type="arabicPeriod"/>
                      </a:pPr>
                      <a:r>
                        <a:rPr lang="en-US" sz="1600" b="1" dirty="0"/>
                        <a:t>IITA:</a:t>
                      </a:r>
                      <a:r>
                        <a:rPr lang="en-US" sz="1600" b="1" baseline="0" dirty="0"/>
                        <a:t> Field establishments</a:t>
                      </a:r>
                      <a:endParaRPr lang="en-US" sz="1600" b="1" dirty="0"/>
                    </a:p>
                    <a:p>
                      <a:pPr marL="228600" indent="-228600">
                        <a:buFont typeface="+mj-lt"/>
                        <a:buAutoNum type="arabicPeriod"/>
                      </a:pPr>
                      <a:r>
                        <a:rPr lang="en-US" sz="1600" b="1" dirty="0"/>
                        <a:t>IITA/KNUST: Rolling out SWC measures</a:t>
                      </a:r>
                    </a:p>
                    <a:p>
                      <a:pPr marL="342900" indent="-342900">
                        <a:buFont typeface="+mj-lt"/>
                        <a:buAutoNum type="arabicPeriod" startAt="3"/>
                      </a:pPr>
                      <a:r>
                        <a:rPr lang="en-US" sz="1600" b="1" dirty="0"/>
                        <a:t>IITA: Modeling studies to complement field work</a:t>
                      </a:r>
                    </a:p>
                  </a:txBody>
                  <a:tcPr/>
                </a:tc>
                <a:extLst>
                  <a:ext uri="{0D108BD9-81ED-4DB2-BD59-A6C34878D82A}">
                    <a16:rowId xmlns:a16="http://schemas.microsoft.com/office/drawing/2014/main" val="10001"/>
                  </a:ext>
                </a:extLst>
              </a:tr>
            </a:tbl>
          </a:graphicData>
        </a:graphic>
      </p:graphicFrame>
      <p:pic>
        <p:nvPicPr>
          <p:cNvPr id="12" name="Picture 11" descr="20180912_121603_resized"/>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 y="5410200"/>
            <a:ext cx="2971800" cy="1181100"/>
          </a:xfrm>
          <a:prstGeom prst="rect">
            <a:avLst/>
          </a:prstGeom>
          <a:noFill/>
          <a:ln>
            <a:noFill/>
          </a:ln>
        </p:spPr>
      </p:pic>
      <p:pic>
        <p:nvPicPr>
          <p:cNvPr id="14" name="Picture 13"/>
          <p:cNvPicPr/>
          <p:nvPr/>
        </p:nvPicPr>
        <p:blipFill>
          <a:blip r:embed="rId3" cstate="email">
            <a:extLst>
              <a:ext uri="{28A0092B-C50C-407E-A947-70E740481C1C}">
                <a14:useLocalDpi xmlns:a14="http://schemas.microsoft.com/office/drawing/2010/main"/>
              </a:ext>
            </a:extLst>
          </a:blip>
          <a:srcRect/>
          <a:stretch>
            <a:fillRect/>
          </a:stretch>
        </p:blipFill>
        <p:spPr bwMode="auto">
          <a:xfrm>
            <a:off x="3962400" y="4572000"/>
            <a:ext cx="2514600" cy="2057400"/>
          </a:xfrm>
          <a:prstGeom prst="rect">
            <a:avLst/>
          </a:prstGeom>
          <a:noFill/>
          <a:ln>
            <a:noFill/>
          </a:ln>
        </p:spPr>
      </p:pic>
      <p:sp>
        <p:nvSpPr>
          <p:cNvPr id="15" name="TextBox 14"/>
          <p:cNvSpPr txBox="1"/>
          <p:nvPr/>
        </p:nvSpPr>
        <p:spPr>
          <a:xfrm>
            <a:off x="6858000" y="5410200"/>
            <a:ext cx="2286000" cy="923330"/>
          </a:xfrm>
          <a:prstGeom prst="rect">
            <a:avLst/>
          </a:prstGeom>
          <a:noFill/>
        </p:spPr>
        <p:txBody>
          <a:bodyPr wrap="square" rtlCol="0">
            <a:spAutoFit/>
          </a:bodyPr>
          <a:lstStyle/>
          <a:p>
            <a:r>
              <a:rPr lang="en-US" dirty="0"/>
              <a:t>Figure 1 Seasonal Runoff trials, </a:t>
            </a:r>
            <a:r>
              <a:rPr lang="en-US" dirty="0" err="1"/>
              <a:t>Bonia</a:t>
            </a:r>
            <a:r>
              <a:rPr lang="en-US" dirty="0"/>
              <a:t>, </a:t>
            </a:r>
            <a:r>
              <a:rPr lang="en-US" dirty="0" err="1"/>
              <a:t>Gia</a:t>
            </a:r>
            <a:r>
              <a:rPr lang="en-US" dirty="0"/>
              <a:t>, </a:t>
            </a:r>
            <a:r>
              <a:rPr lang="en-US" dirty="0" err="1"/>
              <a:t>Nyangua</a:t>
            </a:r>
            <a:endParaRPr lang="en-US" dirty="0"/>
          </a:p>
        </p:txBody>
      </p:sp>
      <p:sp>
        <p:nvSpPr>
          <p:cNvPr id="16" name="Down Arrow 15"/>
          <p:cNvSpPr/>
          <p:nvPr/>
        </p:nvSpPr>
        <p:spPr>
          <a:xfrm>
            <a:off x="4849368" y="2743200"/>
            <a:ext cx="484632" cy="457200"/>
          </a:xfrm>
          <a:prstGeom prst="downArrow">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2"/>
          </p:nvPr>
        </p:nvSpPr>
        <p:spPr>
          <a:xfrm>
            <a:off x="1981200" y="762000"/>
            <a:ext cx="7162800" cy="457200"/>
          </a:xfrm>
        </p:spPr>
        <p:txBody>
          <a:bodyPr/>
          <a:lstStyle/>
          <a:p>
            <a:r>
              <a:rPr lang="en-US" sz="2400" b="1" dirty="0">
                <a:solidFill>
                  <a:srgbClr val="FF0000"/>
                </a:solidFill>
              </a:rPr>
              <a:t>DELIVERABLES AND LINKAGES</a:t>
            </a:r>
          </a:p>
        </p:txBody>
      </p:sp>
      <p:graphicFrame>
        <p:nvGraphicFramePr>
          <p:cNvPr id="4" name="Table 3"/>
          <p:cNvGraphicFramePr>
            <a:graphicFrameLocks noGrp="1"/>
          </p:cNvGraphicFramePr>
          <p:nvPr/>
        </p:nvGraphicFramePr>
        <p:xfrm>
          <a:off x="457200" y="1295400"/>
          <a:ext cx="8534399" cy="173736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7315199">
                  <a:extLst>
                    <a:ext uri="{9D8B030D-6E8A-4147-A177-3AD203B41FA5}">
                      <a16:colId xmlns:a16="http://schemas.microsoft.com/office/drawing/2014/main" val="20001"/>
                    </a:ext>
                  </a:extLst>
                </a:gridCol>
              </a:tblGrid>
              <a:tr h="571500">
                <a:tc>
                  <a:txBody>
                    <a:bodyPr/>
                    <a:lstStyle/>
                    <a:p>
                      <a:r>
                        <a:rPr lang="en-US" sz="1800" b="1" dirty="0">
                          <a:solidFill>
                            <a:schemeClr val="tx1"/>
                          </a:solidFill>
                        </a:rPr>
                        <a:t>Sub-activity GH121-1802</a:t>
                      </a:r>
                      <a:endParaRPr lang="en-US" sz="18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Co-develop with partners and sharing with end users crop planning decision matrix linking soil characteristics, planting dates and training extension agents and development partners on use of the matrix for improved crop productivity for human and institutional capacity development </a:t>
                      </a:r>
                      <a:r>
                        <a:rPr lang="en-US" sz="1600" b="1" dirty="0">
                          <a:solidFill>
                            <a:schemeClr val="tx1"/>
                          </a:solidFill>
                        </a:rPr>
                        <a:t>(</a:t>
                      </a:r>
                      <a:r>
                        <a:rPr lang="en-US" sz="1800" b="1" kern="1200" dirty="0">
                          <a:solidFill>
                            <a:schemeClr val="tx1"/>
                          </a:solidFill>
                          <a:latin typeface="+mn-lt"/>
                          <a:ea typeface="+mn-ea"/>
                          <a:cs typeface="+mn-cs"/>
                        </a:rPr>
                        <a:t>Northern Region, Upper East Region, and Upper West Region. </a:t>
                      </a:r>
                      <a:endParaRPr lang="en-US" sz="1800" b="1" dirty="0">
                        <a:solidFill>
                          <a:schemeClr val="tx1"/>
                        </a:solidFill>
                      </a:endParaRPr>
                    </a:p>
                  </a:txBody>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03144391"/>
              </p:ext>
            </p:extLst>
          </p:nvPr>
        </p:nvGraphicFramePr>
        <p:xfrm>
          <a:off x="533400" y="3505200"/>
          <a:ext cx="8610600" cy="2926080"/>
        </p:xfrm>
        <a:graphic>
          <a:graphicData uri="http://schemas.openxmlformats.org/drawingml/2006/table">
            <a:tbl>
              <a:tblPr firstRow="1" bandRow="1">
                <a:tableStyleId>{5C22544A-7EE6-4342-B048-85BDC9FD1C3A}</a:tableStyleId>
              </a:tblPr>
              <a:tblGrid>
                <a:gridCol w="34290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Deliverables   </a:t>
                      </a:r>
                      <a:endParaRPr lang="en-US" sz="1800" b="1" kern="1200" dirty="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mn-lt"/>
                          <a:ea typeface="+mn-ea"/>
                          <a:cs typeface="+mn-cs"/>
                        </a:rPr>
                        <a:t>Sub-activity GH121-1802</a:t>
                      </a:r>
                      <a:endParaRPr lang="en-US" dirty="0"/>
                    </a:p>
                  </a:txBody>
                  <a:tcPr/>
                </a:tc>
                <a:tc>
                  <a:txBody>
                    <a:bodyPr/>
                    <a:lstStyle/>
                    <a:p>
                      <a:r>
                        <a:rPr lang="en-US" dirty="0"/>
                        <a:t>Linkages</a:t>
                      </a:r>
                    </a:p>
                  </a:txBody>
                  <a:tcPr/>
                </a:tc>
                <a:tc>
                  <a:txBody>
                    <a:bodyPr/>
                    <a:lstStyle/>
                    <a:p>
                      <a:r>
                        <a:rPr lang="en-US" dirty="0"/>
                        <a:t>Team (IITA/KNUST)</a:t>
                      </a:r>
                    </a:p>
                  </a:txBody>
                  <a:tcPr/>
                </a:tc>
                <a:extLst>
                  <a:ext uri="{0D108BD9-81ED-4DB2-BD59-A6C34878D82A}">
                    <a16:rowId xmlns:a16="http://schemas.microsoft.com/office/drawing/2014/main" val="10000"/>
                  </a:ext>
                </a:extLst>
              </a:tr>
              <a:tr h="1696720">
                <a:tc>
                  <a:txBody>
                    <a:bodyPr/>
                    <a:lstStyle/>
                    <a:p>
                      <a:pPr marL="228600" indent="-228600">
                        <a:buFont typeface="+mj-lt"/>
                        <a:buAutoNum type="arabicPeriod"/>
                      </a:pPr>
                      <a:r>
                        <a:rPr lang="en-US" sz="1800" kern="1200" dirty="0">
                          <a:solidFill>
                            <a:schemeClr val="dk1"/>
                          </a:solidFill>
                          <a:latin typeface="+mn-lt"/>
                          <a:ea typeface="+mn-ea"/>
                          <a:cs typeface="+mn-cs"/>
                        </a:rPr>
                        <a:t>Managing agricultural calendar as coping mechanism to climate variability </a:t>
                      </a:r>
                    </a:p>
                    <a:p>
                      <a:pPr marL="228600" indent="-228600">
                        <a:buFont typeface="+mj-lt"/>
                        <a:buAutoNum type="arabicPeriod"/>
                      </a:pPr>
                      <a:r>
                        <a:rPr lang="en-GB" sz="1600" b="1" kern="1200" dirty="0">
                          <a:solidFill>
                            <a:schemeClr val="dk1"/>
                          </a:solidFill>
                          <a:latin typeface="+mn-lt"/>
                          <a:ea typeface="+mn-ea"/>
                          <a:cs typeface="+mn-cs"/>
                        </a:rPr>
                        <a:t>Socio-economic survey tool rolled out (</a:t>
                      </a:r>
                      <a:r>
                        <a:rPr lang="en-GB" sz="1600" b="1" kern="1200" dirty="0" err="1">
                          <a:solidFill>
                            <a:schemeClr val="dk1"/>
                          </a:solidFill>
                          <a:latin typeface="+mn-lt"/>
                          <a:ea typeface="+mn-ea"/>
                          <a:cs typeface="+mn-cs"/>
                        </a:rPr>
                        <a:t>Bonia</a:t>
                      </a:r>
                      <a:r>
                        <a:rPr lang="en-GB" sz="1600" b="1" kern="1200" dirty="0">
                          <a:solidFill>
                            <a:schemeClr val="dk1"/>
                          </a:solidFill>
                          <a:latin typeface="+mn-lt"/>
                          <a:ea typeface="+mn-ea"/>
                          <a:cs typeface="+mn-cs"/>
                        </a:rPr>
                        <a:t> and </a:t>
                      </a:r>
                      <a:r>
                        <a:rPr lang="en-GB" sz="1600" b="1" kern="1200" dirty="0" err="1">
                          <a:solidFill>
                            <a:schemeClr val="dk1"/>
                          </a:solidFill>
                          <a:latin typeface="+mn-lt"/>
                          <a:ea typeface="+mn-ea"/>
                          <a:cs typeface="+mn-cs"/>
                        </a:rPr>
                        <a:t>Nyangua</a:t>
                      </a:r>
                      <a:r>
                        <a:rPr lang="en-GB" sz="1600" b="1" kern="1200" dirty="0">
                          <a:solidFill>
                            <a:schemeClr val="dk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rPr>
                        <a:t>(July </a:t>
                      </a:r>
                      <a:r>
                        <a:rPr lang="en-US" sz="1600" b="1" baseline="0" dirty="0">
                          <a:solidFill>
                            <a:srgbClr val="FF0000"/>
                          </a:solidFill>
                        </a:rPr>
                        <a:t> 2017 –December 2018)</a:t>
                      </a:r>
                      <a:r>
                        <a:rPr lang="en-GB" sz="1600" b="1" kern="1200" dirty="0">
                          <a:solidFill>
                            <a:srgbClr val="FF0000"/>
                          </a:solidFill>
                          <a:latin typeface="+mn-lt"/>
                          <a:ea typeface="+mn-ea"/>
                          <a:cs typeface="+mn-cs"/>
                        </a:rPr>
                        <a:t> </a:t>
                      </a:r>
                      <a:endParaRPr lang="en-US" sz="1600" b="1" kern="1200" dirty="0">
                        <a:solidFill>
                          <a:srgbClr val="FF0000"/>
                        </a:solidFill>
                        <a:latin typeface="+mn-lt"/>
                        <a:ea typeface="+mn-ea"/>
                        <a:cs typeface="+mn-cs"/>
                      </a:endParaRPr>
                    </a:p>
                    <a:p>
                      <a:pPr marL="228600" indent="-228600">
                        <a:buFont typeface="+mj-lt"/>
                        <a:buAutoNum type="arabicPeriod"/>
                      </a:pPr>
                      <a:endParaRPr lang="en-US" sz="1600" b="1" kern="1200" dirty="0">
                        <a:solidFill>
                          <a:srgbClr val="FF0000"/>
                        </a:solidFill>
                        <a:latin typeface="+mn-lt"/>
                        <a:ea typeface="+mn-ea"/>
                        <a:cs typeface="+mn-cs"/>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The work entailed working closely with communities while incorporating existing indigenous knowledge. </a:t>
                      </a:r>
                      <a:r>
                        <a:rPr lang="en-US" sz="1800" kern="1200" dirty="0" err="1">
                          <a:solidFill>
                            <a:schemeClr val="dk1"/>
                          </a:solidFill>
                          <a:latin typeface="+mn-lt"/>
                          <a:ea typeface="+mn-ea"/>
                          <a:cs typeface="+mn-cs"/>
                        </a:rPr>
                        <a:t>Gendar</a:t>
                      </a:r>
                      <a:r>
                        <a:rPr lang="en-US" sz="1800" kern="1200" dirty="0">
                          <a:solidFill>
                            <a:schemeClr val="dk1"/>
                          </a:solidFill>
                          <a:latin typeface="+mn-lt"/>
                          <a:ea typeface="+mn-ea"/>
                          <a:cs typeface="+mn-cs"/>
                        </a:rPr>
                        <a:t> sensitive</a:t>
                      </a:r>
                      <a:endParaRPr lang="en-US" sz="1600" b="1" dirty="0"/>
                    </a:p>
                  </a:txBody>
                  <a:tcPr/>
                </a:tc>
                <a:tc>
                  <a:txBody>
                    <a:bodyPr/>
                    <a:lstStyle/>
                    <a:p>
                      <a:r>
                        <a:rPr lang="en-US" sz="1800" kern="1200" dirty="0">
                          <a:solidFill>
                            <a:schemeClr val="dk1"/>
                          </a:solidFill>
                          <a:latin typeface="+mn-lt"/>
                          <a:ea typeface="+mn-ea"/>
                          <a:cs typeface="+mn-cs"/>
                        </a:rPr>
                        <a:t>Cross comparison with climatic data for publication ( brochures  training manuals) for training farmers and extension officers on the cropping calendars and risk management</a:t>
                      </a:r>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3" name="Rectangle 2"/>
          <p:cNvSpPr/>
          <p:nvPr/>
        </p:nvSpPr>
        <p:spPr>
          <a:xfrm>
            <a:off x="685800" y="1066800"/>
            <a:ext cx="8458200" cy="738664"/>
          </a:xfrm>
          <a:prstGeom prst="rect">
            <a:avLst/>
          </a:prstGeom>
          <a:solidFill>
            <a:srgbClr val="FFFF99"/>
          </a:solidFill>
        </p:spPr>
        <p:txBody>
          <a:bodyPr wrap="square">
            <a:spAutoFit/>
          </a:bodyPr>
          <a:lstStyle/>
          <a:p>
            <a:r>
              <a:rPr lang="en-US" b="1" dirty="0">
                <a:solidFill>
                  <a:srgbClr val="FF0000"/>
                </a:solidFill>
              </a:rPr>
              <a:t>Several years of local knowledge observations, </a:t>
            </a:r>
            <a:r>
              <a:rPr lang="en-US" sz="2400" b="1" dirty="0">
                <a:solidFill>
                  <a:srgbClr val="FF0000"/>
                </a:solidFill>
              </a:rPr>
              <a:t>research</a:t>
            </a:r>
            <a:r>
              <a:rPr lang="en-US" b="1" dirty="0">
                <a:solidFill>
                  <a:srgbClr val="FF0000"/>
                </a:solidFill>
              </a:rPr>
              <a:t> and climatic data for managing </a:t>
            </a:r>
            <a:r>
              <a:rPr lang="en-US" b="1" dirty="0" err="1">
                <a:solidFill>
                  <a:srgbClr val="FF0000"/>
                </a:solidFill>
              </a:rPr>
              <a:t>agricultuyral</a:t>
            </a:r>
            <a:r>
              <a:rPr lang="en-US" b="1" dirty="0">
                <a:solidFill>
                  <a:srgbClr val="FF0000"/>
                </a:solidFill>
              </a:rPr>
              <a:t> risk</a:t>
            </a:r>
          </a:p>
        </p:txBody>
      </p:sp>
      <p:pic>
        <p:nvPicPr>
          <p:cNvPr id="4" name="Picture 3"/>
          <p:cNvPicPr/>
          <p:nvPr/>
        </p:nvPicPr>
        <p:blipFill>
          <a:blip r:embed="rId2" cstate="print">
            <a:extLst>
              <a:ext uri="{28A0092B-C50C-407E-A947-70E740481C1C}">
                <a14:useLocalDpi xmlns:a14="http://schemas.microsoft.com/office/drawing/2010/main"/>
              </a:ext>
            </a:extLst>
          </a:blip>
          <a:srcRect/>
          <a:stretch>
            <a:fillRect/>
          </a:stretch>
        </p:blipFill>
        <p:spPr bwMode="auto">
          <a:xfrm>
            <a:off x="762000" y="1819716"/>
            <a:ext cx="7467600" cy="48096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2"/>
          </p:nvPr>
        </p:nvSpPr>
        <p:spPr>
          <a:xfrm>
            <a:off x="1905000" y="762000"/>
            <a:ext cx="6248400" cy="381000"/>
          </a:xfrm>
        </p:spPr>
        <p:txBody>
          <a:bodyPr/>
          <a:lstStyle/>
          <a:p>
            <a:r>
              <a:rPr lang="en-US" sz="2400" b="1" dirty="0">
                <a:solidFill>
                  <a:srgbClr val="FF0000"/>
                </a:solidFill>
              </a:rPr>
              <a:t>DELIVERABLES AND LINKAGES CONTD</a:t>
            </a:r>
          </a:p>
        </p:txBody>
      </p:sp>
      <p:graphicFrame>
        <p:nvGraphicFramePr>
          <p:cNvPr id="4" name="Table 3"/>
          <p:cNvGraphicFramePr>
            <a:graphicFrameLocks noGrp="1"/>
          </p:cNvGraphicFramePr>
          <p:nvPr/>
        </p:nvGraphicFramePr>
        <p:xfrm>
          <a:off x="304800" y="2514600"/>
          <a:ext cx="8610600" cy="316992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Deliverables   </a:t>
                      </a:r>
                      <a:endParaRPr lang="en-US" sz="1800" b="1" kern="1200" dirty="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mn-lt"/>
                          <a:ea typeface="+mn-ea"/>
                          <a:cs typeface="+mn-cs"/>
                        </a:rPr>
                        <a:t>Sub-activity GH121-1803</a:t>
                      </a:r>
                      <a:endParaRPr lang="en-US" dirty="0"/>
                    </a:p>
                  </a:txBody>
                  <a:tcPr/>
                </a:tc>
                <a:tc>
                  <a:txBody>
                    <a:bodyPr/>
                    <a:lstStyle/>
                    <a:p>
                      <a:r>
                        <a:rPr lang="en-US" dirty="0"/>
                        <a:t>Linkages </a:t>
                      </a:r>
                    </a:p>
                  </a:txBody>
                  <a:tcPr/>
                </a:tc>
                <a:tc>
                  <a:txBody>
                    <a:bodyPr/>
                    <a:lstStyle/>
                    <a:p>
                      <a:r>
                        <a:rPr lang="en-US" dirty="0"/>
                        <a:t>Team</a:t>
                      </a:r>
                    </a:p>
                  </a:txBody>
                  <a:tcPr/>
                </a:tc>
                <a:extLst>
                  <a:ext uri="{0D108BD9-81ED-4DB2-BD59-A6C34878D82A}">
                    <a16:rowId xmlns:a16="http://schemas.microsoft.com/office/drawing/2014/main" val="10000"/>
                  </a:ext>
                </a:extLst>
              </a:tr>
              <a:tr h="1696720">
                <a:tc>
                  <a:txBody>
                    <a:bodyPr/>
                    <a:lstStyle/>
                    <a:p>
                      <a:pPr marL="342900" indent="-342900">
                        <a:buFont typeface="+mj-lt"/>
                        <a:buAutoNum type="arabicPeriod"/>
                      </a:pPr>
                      <a:r>
                        <a:rPr lang="en-US" sz="1600" b="1" kern="1200" dirty="0">
                          <a:solidFill>
                            <a:schemeClr val="dk1"/>
                          </a:solidFill>
                          <a:latin typeface="+mn-lt"/>
                          <a:ea typeface="+mn-ea"/>
                          <a:cs typeface="+mn-cs"/>
                        </a:rPr>
                        <a:t>Kobo Tool Box instrument  dev</a:t>
                      </a:r>
                    </a:p>
                    <a:p>
                      <a:pPr marL="342900" indent="-342900">
                        <a:buFont typeface="+mj-lt"/>
                        <a:buAutoNum type="arabicPeriod"/>
                      </a:pPr>
                      <a:r>
                        <a:rPr lang="en-US" sz="1600" b="1" dirty="0"/>
                        <a:t>Manuscript being prepared</a:t>
                      </a:r>
                    </a:p>
                    <a:p>
                      <a:pPr marL="228600" indent="-228600">
                        <a:buFont typeface="+mj-lt"/>
                        <a:buNone/>
                      </a:pPr>
                      <a:r>
                        <a:rPr lang="en-US" sz="1600" b="1" dirty="0"/>
                        <a:t>3.    ESOKO engaged</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600" b="1" kern="1200" dirty="0">
                          <a:solidFill>
                            <a:schemeClr val="dk1"/>
                          </a:solidFill>
                          <a:latin typeface="+mn-lt"/>
                          <a:ea typeface="+mn-ea"/>
                          <a:cs typeface="+mn-cs"/>
                        </a:rPr>
                        <a:t>4.    Youth engaged (Univ.</a:t>
                      </a:r>
                      <a:r>
                        <a:rPr lang="en-US" sz="1600" b="1" kern="1200" baseline="0" dirty="0">
                          <a:solidFill>
                            <a:schemeClr val="dk1"/>
                          </a:solidFill>
                          <a:latin typeface="+mn-lt"/>
                          <a:ea typeface="+mn-ea"/>
                          <a:cs typeface="+mn-cs"/>
                        </a:rPr>
                        <a:t> of Cape Coast)</a:t>
                      </a:r>
                      <a:r>
                        <a:rPr lang="en-US" sz="1600" b="1" dirty="0"/>
                        <a:t> </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600" b="1" dirty="0"/>
                        <a:t>5.    Farmer companion guide and brochure</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600" b="1" dirty="0"/>
                        <a:t>6.   Guidance for extension agents </a:t>
                      </a:r>
                    </a:p>
                    <a:p>
                      <a:r>
                        <a:rPr lang="en-US" sz="1600" b="1" dirty="0">
                          <a:solidFill>
                            <a:srgbClr val="FF0000"/>
                          </a:solidFill>
                        </a:rPr>
                        <a:t>(</a:t>
                      </a:r>
                      <a:r>
                        <a:rPr lang="en-GB" sz="1600" b="1" kern="1200" dirty="0">
                          <a:solidFill>
                            <a:srgbClr val="FF0000"/>
                          </a:solidFill>
                          <a:latin typeface="+mn-lt"/>
                          <a:ea typeface="+mn-ea"/>
                          <a:cs typeface="+mn-cs"/>
                        </a:rPr>
                        <a:t>July</a:t>
                      </a:r>
                      <a:r>
                        <a:rPr lang="en-GB" sz="1600" b="1" kern="1200" baseline="0" dirty="0">
                          <a:solidFill>
                            <a:srgbClr val="FF0000"/>
                          </a:solidFill>
                          <a:latin typeface="+mn-lt"/>
                          <a:ea typeface="+mn-ea"/>
                          <a:cs typeface="+mn-cs"/>
                        </a:rPr>
                        <a:t> </a:t>
                      </a:r>
                      <a:r>
                        <a:rPr lang="en-GB" sz="1600" b="1" kern="1200" dirty="0">
                          <a:solidFill>
                            <a:srgbClr val="FF0000"/>
                          </a:solidFill>
                          <a:latin typeface="+mn-lt"/>
                          <a:ea typeface="+mn-ea"/>
                          <a:cs typeface="+mn-cs"/>
                        </a:rPr>
                        <a:t>2017 – April </a:t>
                      </a:r>
                      <a:r>
                        <a:rPr lang="en-GB" sz="1600" b="1" kern="1200" baseline="0" dirty="0">
                          <a:solidFill>
                            <a:srgbClr val="FF0000"/>
                          </a:solidFill>
                          <a:latin typeface="+mn-lt"/>
                          <a:ea typeface="+mn-ea"/>
                          <a:cs typeface="+mn-cs"/>
                        </a:rPr>
                        <a:t> </a:t>
                      </a:r>
                      <a:r>
                        <a:rPr lang="en-GB" sz="1600" b="1" kern="1200" dirty="0">
                          <a:solidFill>
                            <a:srgbClr val="FF0000"/>
                          </a:solidFill>
                          <a:latin typeface="+mn-lt"/>
                          <a:ea typeface="+mn-ea"/>
                          <a:cs typeface="+mn-cs"/>
                        </a:rPr>
                        <a:t>2019)</a:t>
                      </a:r>
                      <a:endParaRPr lang="en-US" sz="1600" b="1" kern="1200" dirty="0">
                        <a:solidFill>
                          <a:srgbClr val="FF0000"/>
                        </a:solidFill>
                        <a:latin typeface="+mn-lt"/>
                        <a:ea typeface="+mn-ea"/>
                        <a:cs typeface="+mn-cs"/>
                      </a:endParaRPr>
                    </a:p>
                    <a:p>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 An integrated outreach platform that combines agronomy, markets, climate services and postharvest info for the benefit of farmers as</a:t>
                      </a:r>
                      <a:r>
                        <a:rPr lang="en-US" sz="1600" b="1" baseline="0" dirty="0"/>
                        <a:t> </a:t>
                      </a:r>
                      <a:r>
                        <a:rPr lang="en-US" sz="1600" b="1" dirty="0"/>
                        <a:t> pathways for technology scaling.</a:t>
                      </a:r>
                    </a:p>
                    <a:p>
                      <a:endParaRPr lang="en-US" sz="1600" b="1" dirty="0"/>
                    </a:p>
                    <a:p>
                      <a:endParaRPr lang="en-US" sz="1600" dirty="0"/>
                    </a:p>
                  </a:txBody>
                  <a:tcPr/>
                </a:tc>
                <a:tc>
                  <a:txBody>
                    <a:bodyPr/>
                    <a:lstStyle/>
                    <a:p>
                      <a:pPr marL="228600" indent="-228600">
                        <a:buFont typeface="+mj-lt"/>
                        <a:buAutoNum type="arabicPeriod"/>
                      </a:pPr>
                      <a:r>
                        <a:rPr lang="en-US" sz="1600" b="1" dirty="0"/>
                        <a:t>KNUST and IITA:</a:t>
                      </a:r>
                      <a:r>
                        <a:rPr lang="en-US" sz="1600" b="1" baseline="0" dirty="0"/>
                        <a:t> Leads research </a:t>
                      </a:r>
                    </a:p>
                    <a:p>
                      <a:pPr marL="228600" indent="-228600">
                        <a:buFont typeface="+mj-lt"/>
                        <a:buAutoNum type="arabicPeriod"/>
                      </a:pPr>
                      <a:r>
                        <a:rPr lang="en-US" sz="1600" b="1" baseline="0" dirty="0"/>
                        <a:t>University of Cape coast: Conduct surveys</a:t>
                      </a:r>
                    </a:p>
                    <a:p>
                      <a:pPr marL="228600" indent="-228600">
                        <a:buFont typeface="+mj-lt"/>
                        <a:buAutoNum type="arabicPeriod"/>
                      </a:pPr>
                      <a:r>
                        <a:rPr lang="en-US" sz="1600" b="1" dirty="0"/>
                        <a:t>ESOKO:</a:t>
                      </a:r>
                      <a:r>
                        <a:rPr lang="en-US" sz="1600" b="1" baseline="0" dirty="0"/>
                        <a:t> Support ICT messaging</a:t>
                      </a:r>
                      <a:endParaRPr lang="en-US" sz="1600" b="1" dirty="0"/>
                    </a:p>
                    <a:p>
                      <a:endParaRPr lang="en-US" sz="1600" dirty="0"/>
                    </a:p>
                  </a:txBody>
                  <a:tcPr/>
                </a:tc>
                <a:extLst>
                  <a:ext uri="{0D108BD9-81ED-4DB2-BD59-A6C34878D82A}">
                    <a16:rowId xmlns:a16="http://schemas.microsoft.com/office/drawing/2014/main" val="10001"/>
                  </a:ext>
                </a:extLst>
              </a:tr>
            </a:tbl>
          </a:graphicData>
        </a:graphic>
      </p:graphicFrame>
      <p:graphicFrame>
        <p:nvGraphicFramePr>
          <p:cNvPr id="5" name="Table 4"/>
          <p:cNvGraphicFramePr>
            <a:graphicFrameLocks noGrp="1"/>
          </p:cNvGraphicFramePr>
          <p:nvPr/>
        </p:nvGraphicFramePr>
        <p:xfrm>
          <a:off x="457200" y="1295400"/>
          <a:ext cx="8534399" cy="91440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7010399">
                  <a:extLst>
                    <a:ext uri="{9D8B030D-6E8A-4147-A177-3AD203B41FA5}">
                      <a16:colId xmlns:a16="http://schemas.microsoft.com/office/drawing/2014/main" val="20001"/>
                    </a:ext>
                  </a:extLst>
                </a:gridCol>
              </a:tblGrid>
              <a:tr h="571500">
                <a:tc>
                  <a:txBody>
                    <a:bodyPr/>
                    <a:lstStyle/>
                    <a:p>
                      <a:r>
                        <a:rPr lang="en-US" sz="1800" b="1" dirty="0">
                          <a:solidFill>
                            <a:schemeClr val="tx1"/>
                          </a:solidFill>
                        </a:rPr>
                        <a:t>Sub-activity GH121-1803</a:t>
                      </a:r>
                      <a:endParaRPr lang="en-US" sz="18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tx1"/>
                          </a:solidFill>
                          <a:latin typeface="+mn-lt"/>
                          <a:ea typeface="+mn-ea"/>
                          <a:cs typeface="+mn-cs"/>
                        </a:rPr>
                        <a:t>Engage ICT and GIS tools as a means to share information and scale out Africa RISING technologies in collaboration with strategic partnerships in the Region</a:t>
                      </a:r>
                      <a:endParaRPr lang="en-US" sz="1800" b="1" dirty="0">
                        <a:solidFill>
                          <a:schemeClr val="tx1"/>
                        </a:solidFill>
                      </a:endParaRPr>
                    </a:p>
                  </a:txBody>
                  <a:tcPr/>
                </a:tc>
                <a:extLst>
                  <a:ext uri="{0D108BD9-81ED-4DB2-BD59-A6C34878D82A}">
                    <a16:rowId xmlns:a16="http://schemas.microsoft.com/office/drawing/2014/main" val="10000"/>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000" y="1295401"/>
            <a:ext cx="8077200" cy="5334000"/>
          </a:xfrm>
          <a:prstGeom prst="rect">
            <a:avLst/>
          </a:prstGeom>
          <a:noFill/>
          <a:ln>
            <a:noFill/>
          </a:ln>
        </p:spPr>
      </p:pic>
      <p:sp>
        <p:nvSpPr>
          <p:cNvPr id="4" name="TextBox 3"/>
          <p:cNvSpPr txBox="1"/>
          <p:nvPr/>
        </p:nvSpPr>
        <p:spPr>
          <a:xfrm>
            <a:off x="2590800" y="838200"/>
            <a:ext cx="5791200" cy="523220"/>
          </a:xfrm>
          <a:prstGeom prst="rect">
            <a:avLst/>
          </a:prstGeom>
          <a:noFill/>
        </p:spPr>
        <p:txBody>
          <a:bodyPr wrap="square" rtlCol="0">
            <a:spAutoFit/>
          </a:bodyPr>
          <a:lstStyle/>
          <a:p>
            <a:pPr marL="342900" indent="-342900" algn="ctr"/>
            <a:r>
              <a:rPr lang="en-US" sz="2800" b="1" dirty="0">
                <a:solidFill>
                  <a:srgbClr val="FF0000"/>
                </a:solidFill>
              </a:rPr>
              <a:t>KOBO TOOL BOX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2"/>
          </p:nvPr>
        </p:nvSpPr>
        <p:spPr>
          <a:xfrm>
            <a:off x="1905000" y="762000"/>
            <a:ext cx="6248400" cy="381000"/>
          </a:xfrm>
        </p:spPr>
        <p:txBody>
          <a:bodyPr/>
          <a:lstStyle/>
          <a:p>
            <a:r>
              <a:rPr lang="en-US" sz="2400" b="1" dirty="0">
                <a:solidFill>
                  <a:srgbClr val="FF0000"/>
                </a:solidFill>
              </a:rPr>
              <a:t>DELIVERABLES AND LINKAGES CONTD</a:t>
            </a:r>
          </a:p>
        </p:txBody>
      </p:sp>
      <p:graphicFrame>
        <p:nvGraphicFramePr>
          <p:cNvPr id="4" name="Table 3"/>
          <p:cNvGraphicFramePr>
            <a:graphicFrameLocks noGrp="1"/>
          </p:cNvGraphicFramePr>
          <p:nvPr>
            <p:extLst>
              <p:ext uri="{D42A27DB-BD31-4B8C-83A1-F6EECF244321}">
                <p14:modId xmlns:p14="http://schemas.microsoft.com/office/powerpoint/2010/main" val="600665839"/>
              </p:ext>
            </p:extLst>
          </p:nvPr>
        </p:nvGraphicFramePr>
        <p:xfrm>
          <a:off x="304800" y="2514600"/>
          <a:ext cx="8610600" cy="341376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Deliverables   </a:t>
                      </a:r>
                      <a:endParaRPr lang="en-US" sz="1800" b="1" kern="1200" dirty="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mn-lt"/>
                          <a:ea typeface="+mn-ea"/>
                          <a:cs typeface="+mn-cs"/>
                        </a:rPr>
                        <a:t>Sub-activity GH121-1804</a:t>
                      </a:r>
                      <a:endParaRPr lang="en-US" dirty="0"/>
                    </a:p>
                  </a:txBody>
                  <a:tcPr/>
                </a:tc>
                <a:tc>
                  <a:txBody>
                    <a:bodyPr/>
                    <a:lstStyle/>
                    <a:p>
                      <a:r>
                        <a:rPr lang="en-US" dirty="0"/>
                        <a:t>Linkages </a:t>
                      </a:r>
                    </a:p>
                  </a:txBody>
                  <a:tcPr/>
                </a:tc>
                <a:tc>
                  <a:txBody>
                    <a:bodyPr/>
                    <a:lstStyle/>
                    <a:p>
                      <a:r>
                        <a:rPr lang="en-US" dirty="0"/>
                        <a:t>Team</a:t>
                      </a:r>
                    </a:p>
                  </a:txBody>
                  <a:tcPr/>
                </a:tc>
                <a:extLst>
                  <a:ext uri="{0D108BD9-81ED-4DB2-BD59-A6C34878D82A}">
                    <a16:rowId xmlns:a16="http://schemas.microsoft.com/office/drawing/2014/main" val="10000"/>
                  </a:ext>
                </a:extLst>
              </a:tr>
              <a:tr h="1696720">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chemeClr val="dk1"/>
                          </a:solidFill>
                          <a:latin typeface="+mn-lt"/>
                          <a:ea typeface="+mn-ea"/>
                          <a:cs typeface="+mn-cs"/>
                        </a:rPr>
                        <a:t>The draft for land and water-based management  handbook has been completed</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u="sng" kern="1200" dirty="0">
                          <a:solidFill>
                            <a:schemeClr val="dk1"/>
                          </a:solidFill>
                          <a:latin typeface="+mn-lt"/>
                          <a:ea typeface="+mn-ea"/>
                          <a:cs typeface="+mn-cs"/>
                          <a:hlinkClick r:id="rId2"/>
                        </a:rPr>
                        <a:t>https://docs.google.com/document/d/1HaMpUNUxNxiu8yLDvP2jCZ-gXiHwkGRynMd2J3Q67Jw/edit#</a:t>
                      </a:r>
                      <a:endParaRPr lang="en-US" sz="1800" kern="1200" dirty="0">
                        <a:solidFill>
                          <a:schemeClr val="dk1"/>
                        </a:solidFill>
                        <a:latin typeface="+mn-lt"/>
                        <a:ea typeface="+mn-ea"/>
                        <a:cs typeface="+mn-cs"/>
                      </a:endParaRPr>
                    </a:p>
                    <a:p>
                      <a:pPr marL="342900" indent="-342900">
                        <a:buFont typeface="+mj-lt"/>
                        <a:buAutoNum type="arabicPeriod"/>
                      </a:pP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 Handbook </a:t>
                      </a:r>
                      <a:r>
                        <a:rPr lang="en-US" sz="1800" kern="1200" dirty="0">
                          <a:solidFill>
                            <a:schemeClr val="dk1"/>
                          </a:solidFill>
                          <a:latin typeface="+mn-lt"/>
                          <a:ea typeface="+mn-ea"/>
                          <a:cs typeface="+mn-cs"/>
                        </a:rPr>
                        <a:t>shaped along challenges and opportunities for land and water-based management practices within the context of Africa RISING West Africa.</a:t>
                      </a:r>
                      <a:endParaRPr lang="en-US" sz="1600" b="1" dirty="0"/>
                    </a:p>
                    <a:p>
                      <a:endParaRPr lang="en-US" sz="1600" b="1" dirty="0"/>
                    </a:p>
                    <a:p>
                      <a:endParaRPr lang="en-US" sz="1600" dirty="0"/>
                    </a:p>
                  </a:txBody>
                  <a:tcPr/>
                </a:tc>
                <a:tc>
                  <a:txBody>
                    <a:bodyPr/>
                    <a:lstStyle/>
                    <a:p>
                      <a:pPr marL="228600" indent="-228600">
                        <a:buFont typeface="+mj-lt"/>
                        <a:buAutoNum type="arabicPeriod"/>
                      </a:pPr>
                      <a:r>
                        <a:rPr lang="en-US" sz="1600" b="1" dirty="0"/>
                        <a:t> IITA/KNUST:</a:t>
                      </a:r>
                      <a:r>
                        <a:rPr lang="en-US" sz="1600" b="1" baseline="0" dirty="0"/>
                        <a:t> Leads with contribution from all </a:t>
                      </a:r>
                      <a:r>
                        <a:rPr lang="en-US" sz="1600" b="1" baseline="0" dirty="0" err="1"/>
                        <a:t>partnersng</a:t>
                      </a:r>
                      <a:endParaRPr lang="en-US" sz="1600" b="1" dirty="0"/>
                    </a:p>
                    <a:p>
                      <a:endParaRPr lang="en-US" sz="1600" dirty="0"/>
                    </a:p>
                  </a:txBody>
                  <a:tcPr/>
                </a:tc>
                <a:extLst>
                  <a:ext uri="{0D108BD9-81ED-4DB2-BD59-A6C34878D82A}">
                    <a16:rowId xmlns:a16="http://schemas.microsoft.com/office/drawing/2014/main" val="10001"/>
                  </a:ext>
                </a:extLst>
              </a:tr>
            </a:tbl>
          </a:graphicData>
        </a:graphic>
      </p:graphicFrame>
      <p:graphicFrame>
        <p:nvGraphicFramePr>
          <p:cNvPr id="5" name="Table 4"/>
          <p:cNvGraphicFramePr>
            <a:graphicFrameLocks noGrp="1"/>
          </p:cNvGraphicFramePr>
          <p:nvPr/>
        </p:nvGraphicFramePr>
        <p:xfrm>
          <a:off x="457200" y="1295400"/>
          <a:ext cx="8534399" cy="64008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7010399">
                  <a:extLst>
                    <a:ext uri="{9D8B030D-6E8A-4147-A177-3AD203B41FA5}">
                      <a16:colId xmlns:a16="http://schemas.microsoft.com/office/drawing/2014/main" val="20001"/>
                    </a:ext>
                  </a:extLst>
                </a:gridCol>
              </a:tblGrid>
              <a:tr h="571500">
                <a:tc>
                  <a:txBody>
                    <a:bodyPr/>
                    <a:lstStyle/>
                    <a:p>
                      <a:r>
                        <a:rPr lang="en-US" sz="1800" b="1" dirty="0">
                          <a:solidFill>
                            <a:schemeClr val="bg1"/>
                          </a:solidFill>
                        </a:rPr>
                        <a:t>Sub-activity GH121-1804</a:t>
                      </a:r>
                      <a:endParaRPr lang="en-US" sz="1800" dirty="0">
                        <a:solidFill>
                          <a:schemeClr val="bg1"/>
                        </a:solidFill>
                      </a:endParaRPr>
                    </a:p>
                  </a:txBody>
                  <a:tcPr/>
                </a:tc>
                <a:tc>
                  <a:txBody>
                    <a:bodyPr/>
                    <a:lstStyle/>
                    <a:p>
                      <a:r>
                        <a:rPr lang="en-US" sz="1800" b="1" kern="1200" dirty="0">
                          <a:solidFill>
                            <a:schemeClr val="lt1"/>
                          </a:solidFill>
                          <a:latin typeface="+mn-lt"/>
                          <a:ea typeface="+mn-ea"/>
                          <a:cs typeface="+mn-cs"/>
                        </a:rPr>
                        <a:t>West Africa Handbook Chapter: Land and water management strategies in Cereal-Legume based farming systems</a:t>
                      </a:r>
                    </a:p>
                  </a:txBody>
                  <a:tcPr/>
                </a:tc>
                <a:extLst>
                  <a:ext uri="{0D108BD9-81ED-4DB2-BD59-A6C34878D82A}">
                    <a16:rowId xmlns:a16="http://schemas.microsoft.com/office/drawing/2014/main" val="10000"/>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f5e9607-a28b-487e-b093-da60e75ee109"/>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1008</TotalTime>
  <Words>679</Words>
  <Application>Microsoft Macintosh PowerPoint</Application>
  <PresentationFormat>On-screen Show (4:3)</PresentationFormat>
  <Paragraphs>74</Paragraphs>
  <Slides>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79</cp:revision>
  <cp:lastPrinted>2011-10-06T11:45:23Z</cp:lastPrinted>
  <dcterms:created xsi:type="dcterms:W3CDTF">2018-05-19T10:21:56Z</dcterms:created>
  <dcterms:modified xsi:type="dcterms:W3CDTF">2019-06-02T06:43:14Z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